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256" r:id="rId6"/>
    <p:sldId id="295" r:id="rId7"/>
    <p:sldId id="317" r:id="rId8"/>
    <p:sldId id="345" r:id="rId9"/>
    <p:sldId id="346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9" autoAdjust="0"/>
    <p:restoredTop sz="75043" autoAdjust="0"/>
  </p:normalViewPr>
  <p:slideViewPr>
    <p:cSldViewPr>
      <p:cViewPr varScale="1">
        <p:scale>
          <a:sx n="73" d="100"/>
          <a:sy n="73" d="100"/>
        </p:scale>
        <p:origin x="224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26D92-C2F8-40CA-AC33-8C36DCD4EE87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63641-5B7C-44C9-B20D-95C9D351A9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04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3641-5B7C-44C9-B20D-95C9D351A91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453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3641-5B7C-44C9-B20D-95C9D351A91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30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3641-5B7C-44C9-B20D-95C9D351A91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593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3641-5B7C-44C9-B20D-95C9D351A91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052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3641-5B7C-44C9-B20D-95C9D351A91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2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24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700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and Image 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58288" cy="467995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add picture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553" y="4908884"/>
            <a:ext cx="8575597" cy="1309103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lang="en-GB" sz="5000" kern="1200" dirty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5771-B45A-493A-8BFA-738F8FAD3C30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10/09/2018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9F3B9-8F16-46E3-8D91-B3701D07C131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89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03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20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1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8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31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62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6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C91C-3E0E-475F-B573-4E7F2362ED92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18998-4811-4A3D-8EB0-4902BD32F4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72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meanddate.com/date/workdays.html?d1=17&amp;m1=4&amp;y1=2018&amp;d2=25&amp;m2=5&amp;y2=2018&amp;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175260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Whitehouse P.S. &amp; Nursery Unit Intro.</a:t>
            </a:r>
          </a:p>
          <a:p>
            <a:r>
              <a:rPr lang="en-GB" sz="6200" b="1" dirty="0">
                <a:solidFill>
                  <a:schemeClr val="tx1"/>
                </a:solidFill>
              </a:rPr>
              <a:t>Parents’ </a:t>
            </a:r>
          </a:p>
          <a:p>
            <a:r>
              <a:rPr lang="en-GB" sz="6200" b="1" dirty="0">
                <a:solidFill>
                  <a:schemeClr val="tx1"/>
                </a:solidFill>
              </a:rPr>
              <a:t>GDPR Guide</a:t>
            </a:r>
          </a:p>
          <a:p>
            <a:r>
              <a:rPr lang="en-GB" sz="6200" b="1" dirty="0">
                <a:solidFill>
                  <a:srgbClr val="00B050"/>
                </a:solidFill>
              </a:rPr>
              <a:t>May 2018</a:t>
            </a:r>
          </a:p>
          <a:p>
            <a:endParaRPr lang="en-GB" sz="6200" b="1" dirty="0">
              <a:solidFill>
                <a:srgbClr val="00B050"/>
              </a:solidFill>
            </a:endParaRPr>
          </a:p>
          <a:p>
            <a:r>
              <a:rPr lang="en-GB" sz="6200" b="1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58590" cy="3798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787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58590" cy="3798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9512" y="968607"/>
            <a:ext cx="8525434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600" b="1" dirty="0"/>
              <a:t>What</a:t>
            </a:r>
          </a:p>
          <a:p>
            <a:r>
              <a:rPr lang="en-GB" sz="6500">
                <a:solidFill>
                  <a:srgbClr val="FF0000"/>
                </a:solidFill>
              </a:rPr>
              <a:t>G</a:t>
            </a:r>
            <a:r>
              <a:rPr lang="en-GB" sz="6500" b="1">
                <a:solidFill>
                  <a:srgbClr val="00B050"/>
                </a:solidFill>
              </a:rPr>
              <a:t>eneral</a:t>
            </a:r>
            <a:r>
              <a:rPr lang="en-GB" sz="6500">
                <a:solidFill>
                  <a:srgbClr val="FF0000"/>
                </a:solidFill>
              </a:rPr>
              <a:t> </a:t>
            </a:r>
            <a:r>
              <a:rPr lang="en-GB" sz="6500" dirty="0">
                <a:solidFill>
                  <a:srgbClr val="FF0000"/>
                </a:solidFill>
              </a:rPr>
              <a:t>D</a:t>
            </a:r>
            <a:r>
              <a:rPr lang="en-GB" sz="6500" b="1" dirty="0">
                <a:solidFill>
                  <a:srgbClr val="00B050"/>
                </a:solidFill>
              </a:rPr>
              <a:t>ata</a:t>
            </a:r>
            <a:r>
              <a:rPr lang="en-GB" sz="6500" dirty="0">
                <a:solidFill>
                  <a:srgbClr val="FF0000"/>
                </a:solidFill>
              </a:rPr>
              <a:t> P</a:t>
            </a:r>
            <a:r>
              <a:rPr lang="en-GB" sz="6500" b="1" dirty="0">
                <a:solidFill>
                  <a:srgbClr val="00B050"/>
                </a:solidFill>
              </a:rPr>
              <a:t>rotection</a:t>
            </a:r>
            <a:r>
              <a:rPr lang="en-GB" sz="6500" dirty="0">
                <a:solidFill>
                  <a:srgbClr val="FF0000"/>
                </a:solidFill>
              </a:rPr>
              <a:t> R</a:t>
            </a:r>
            <a:r>
              <a:rPr lang="en-GB" sz="6500" b="1" dirty="0">
                <a:solidFill>
                  <a:srgbClr val="00B050"/>
                </a:solidFill>
              </a:rPr>
              <a:t>egulations</a:t>
            </a:r>
          </a:p>
          <a:p>
            <a:br>
              <a:rPr lang="en-GB" sz="6500" dirty="0"/>
            </a:br>
            <a:r>
              <a:rPr lang="en-GB" sz="6500" dirty="0"/>
              <a:t>GDPR replaces the UK Data Protection Act 1998</a:t>
            </a:r>
            <a:endParaRPr lang="en-GB" sz="6500" b="1" dirty="0"/>
          </a:p>
          <a:p>
            <a:endParaRPr lang="en-GB" sz="6500" dirty="0"/>
          </a:p>
          <a:p>
            <a:r>
              <a:rPr lang="en-GB" sz="6500" b="1" dirty="0"/>
              <a:t>When</a:t>
            </a:r>
            <a:br>
              <a:rPr lang="en-GB" sz="6500" dirty="0"/>
            </a:br>
            <a:r>
              <a:rPr lang="en-GB" sz="6500" dirty="0"/>
              <a:t>25 May 2018 </a:t>
            </a:r>
            <a:br>
              <a:rPr lang="en-GB" sz="6500" dirty="0"/>
            </a:br>
            <a:endParaRPr lang="en-GB" sz="6500" dirty="0"/>
          </a:p>
          <a:p>
            <a:r>
              <a:rPr lang="en-GB" sz="6500" b="1" dirty="0"/>
              <a:t>Who </a:t>
            </a:r>
            <a:br>
              <a:rPr lang="en-GB" sz="6500" dirty="0"/>
            </a:br>
            <a:r>
              <a:rPr lang="en-GB" sz="6500" dirty="0"/>
              <a:t>Any organisation that holds or processes personal information- including schools</a:t>
            </a:r>
            <a:br>
              <a:rPr lang="en-GB" sz="6500" dirty="0"/>
            </a:br>
            <a:endParaRPr lang="en-GB" sz="6500" dirty="0"/>
          </a:p>
          <a:p>
            <a:br>
              <a:rPr lang="en-GB" dirty="0"/>
            </a:br>
            <a:endParaRPr lang="en-GB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1800" y="383832"/>
            <a:ext cx="44822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GDPR: The Basics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7663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807" y="188640"/>
            <a:ext cx="8033673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Basic GDPR Principles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58590" cy="37985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23528" y="908720"/>
            <a:ext cx="8496944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>
                <a:solidFill>
                  <a:srgbClr val="FF0000"/>
                </a:solidFill>
              </a:rPr>
              <a:t>Personal</a:t>
            </a:r>
            <a:r>
              <a:rPr lang="en-US" sz="2800" dirty="0"/>
              <a:t> Information must be: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processed lawfully, fairly &amp; in a transparent manner 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collected for specified, explicit and legitimate purposes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limited to what is necessary 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accurate and, where necessary, kept up to date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kept for </a:t>
            </a:r>
            <a:r>
              <a:rPr lang="en-US" sz="2800" u="sng" dirty="0"/>
              <a:t>no longer than is necessary</a:t>
            </a:r>
            <a:r>
              <a:rPr lang="en-US" sz="2800" dirty="0"/>
              <a:t> 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pPr marL="342900" indent="-342900">
              <a:buAutoNum type="alphaLcParenR"/>
            </a:pPr>
            <a:r>
              <a:rPr lang="en-US" sz="2800" dirty="0"/>
              <a:t>processed securely</a:t>
            </a:r>
          </a:p>
          <a:p>
            <a:endParaRPr lang="en-GB" sz="2000" dirty="0"/>
          </a:p>
          <a:p>
            <a:pPr marL="342900" indent="-342900">
              <a:buAutoNum type="alphaLcParenR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8659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We Are Getting Ready for GDPR</a:t>
            </a:r>
          </a:p>
        </p:txBody>
      </p:sp>
      <p:sp>
        <p:nvSpPr>
          <p:cNvPr id="4" name="AutoShape 2" descr="Image result for gdpr may 1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3" name="Picture 3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736" y="1628800"/>
            <a:ext cx="5572125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58590" cy="3798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81638" y="5157192"/>
            <a:ext cx="69999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/>
              <a:t>#</a:t>
            </a:r>
            <a:r>
              <a:rPr lang="en-GB" sz="4400" dirty="0">
                <a:latin typeface="+mj-lt"/>
                <a:ea typeface="+mj-ea"/>
                <a:cs typeface="+mj-cs"/>
              </a:rPr>
              <a:t>eaThinkData</a:t>
            </a:r>
          </a:p>
          <a:p>
            <a:pPr algn="ctr"/>
            <a:r>
              <a:rPr lang="en-GB" sz="4400" dirty="0">
                <a:latin typeface="+mj-lt"/>
                <a:ea typeface="+mj-ea"/>
                <a:cs typeface="+mj-cs"/>
              </a:rPr>
              <a:t>www.eani.org.uk/eathinkdata</a:t>
            </a:r>
          </a:p>
        </p:txBody>
      </p:sp>
    </p:spTree>
    <p:extLst>
      <p:ext uri="{BB962C8B-B14F-4D97-AF65-F5344CB8AC3E}">
        <p14:creationId xmlns:p14="http://schemas.microsoft.com/office/powerpoint/2010/main" val="780218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1752600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Whitehouse P.S. &amp; Nursery Unit Intro.</a:t>
            </a:r>
          </a:p>
          <a:p>
            <a:r>
              <a:rPr lang="en-GB" sz="6200" b="1" dirty="0">
                <a:solidFill>
                  <a:schemeClr val="tx1"/>
                </a:solidFill>
              </a:rPr>
              <a:t>Parents’ </a:t>
            </a:r>
          </a:p>
          <a:p>
            <a:r>
              <a:rPr lang="en-GB" sz="6200" b="1" dirty="0">
                <a:solidFill>
                  <a:schemeClr val="tx1"/>
                </a:solidFill>
              </a:rPr>
              <a:t>GDPR Guide</a:t>
            </a:r>
          </a:p>
          <a:p>
            <a:r>
              <a:rPr lang="en-GB" sz="6200" b="1" dirty="0">
                <a:solidFill>
                  <a:srgbClr val="00B050"/>
                </a:solidFill>
              </a:rPr>
              <a:t>May 2018</a:t>
            </a:r>
          </a:p>
          <a:p>
            <a:endParaRPr lang="en-GB" sz="6200" b="1" dirty="0">
              <a:solidFill>
                <a:srgbClr val="00B050"/>
              </a:solidFill>
            </a:endParaRPr>
          </a:p>
          <a:p>
            <a:r>
              <a:rPr lang="en-GB" sz="6200" b="1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58590" cy="3798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530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DD3322635D7A439F255C2B517B31F8" ma:contentTypeVersion="1" ma:contentTypeDescription="Create a new document." ma:contentTypeScope="" ma:versionID="0de2ccb2aac07be0dbe29843c552bae7">
  <xsd:schema xmlns:xsd="http://www.w3.org/2001/XMLSchema" xmlns:xs="http://www.w3.org/2001/XMLSchema" xmlns:p="http://schemas.microsoft.com/office/2006/metadata/properties" xmlns:ns2="4f9494e1-5791-43ec-84ee-7ad6667a2be3" targetNamespace="http://schemas.microsoft.com/office/2006/metadata/properties" ma:root="true" ma:fieldsID="9aedb415a8bf2b7cb4d9e6e03c1e23d8" ns2:_="">
    <xsd:import namespace="4f9494e1-5791-43ec-84ee-7ad6667a2be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494e1-5791-43ec-84ee-7ad6667a2be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1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f9494e1-5791-43ec-84ee-7ad6667a2be3">EASPDOCID-1659056231-200</_dlc_DocId>
    <_dlc_DocIdUrl xmlns="4f9494e1-5791-43ec-84ee-7ad6667a2be3">
      <Url>https://sharepoint.eani.org.uk/team/GDPR/_layouts/15/DocIdRedir.aspx?ID=EASPDOCID-1659056231-200</Url>
      <Description>EASPDOCID-1659056231-200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D95CF0-D96F-4874-95CA-1D1968D65E0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B47BBF7-2384-4CF7-ADBE-E17B9A5F2A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9494e1-5791-43ec-84ee-7ad6667a2b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81CCD0-5E9F-4648-8374-3C42AC9E5EA4}">
  <ds:schemaRefs>
    <ds:schemaRef ds:uri="http://schemas.microsoft.com/office/2006/metadata/properties"/>
    <ds:schemaRef ds:uri="http://purl.org/dc/terms/"/>
    <ds:schemaRef ds:uri="4f9494e1-5791-43ec-84ee-7ad6667a2be3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0015EACC-370E-45C9-AF12-85D174BE06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18713</TotalTime>
  <Words>114</Words>
  <Application>Microsoft Macintosh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Basic GDPR Principles</vt:lpstr>
      <vt:lpstr>We Are Getting Ready for GDPR</vt:lpstr>
      <vt:lpstr>PowerPoint Presentation</vt:lpstr>
    </vt:vector>
  </TitlesOfParts>
  <Company>ESANI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 Think Data</dc:title>
  <dc:creator>Colm Daly</dc:creator>
  <dc:description/>
  <cp:lastModifiedBy>W BAILIE</cp:lastModifiedBy>
  <cp:revision>121</cp:revision>
  <cp:lastPrinted>2017-11-23T10:40:02Z</cp:lastPrinted>
  <dcterms:created xsi:type="dcterms:W3CDTF">2017-10-24T09:20:38Z</dcterms:created>
  <dcterms:modified xsi:type="dcterms:W3CDTF">2018-09-10T15:58:09Z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0x01010012DD3322635D7A439F255C2B517B31F8</vt:lpwstr>
  </property>
  <property fmtid="{D5CDD505-2E9C-101B-9397-08002B2CF9AE}" pid="3" name="_dlc_DocIdItemGuid">
    <vt:lpwstr>4257ae49-1c02-458d-ab30-927f53669e46</vt:lpwstr>
  </property>
</Properties>
</file>